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BD"/>
    <a:srgbClr val="206184"/>
    <a:srgbClr val="00324F"/>
    <a:srgbClr val="722800"/>
    <a:srgbClr val="BD6A3C"/>
    <a:srgbClr val="353C42"/>
    <a:srgbClr val="004A72"/>
    <a:srgbClr val="204C65"/>
    <a:srgbClr val="1F67A3"/>
    <a:srgbClr val="788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7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85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411608" y="623455"/>
            <a:ext cx="6647218" cy="331518"/>
            <a:chOff x="5411608" y="378619"/>
            <a:chExt cx="6647218" cy="576354"/>
          </a:xfrm>
        </p:grpSpPr>
        <p:sp>
          <p:nvSpPr>
            <p:cNvPr id="10" name="Rectangle 9"/>
            <p:cNvSpPr/>
            <p:nvPr userDrawn="1"/>
          </p:nvSpPr>
          <p:spPr>
            <a:xfrm>
              <a:off x="11344451" y="378619"/>
              <a:ext cx="714375" cy="553940"/>
            </a:xfrm>
            <a:prstGeom prst="rect">
              <a:avLst/>
            </a:prstGeom>
            <a:solidFill>
              <a:srgbClr val="863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496902" y="381821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649353" y="385023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801804" y="388225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54255" y="391427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106706" y="394629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59157" y="397831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11608" y="401033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9582" y="4996015"/>
            <a:ext cx="10972801" cy="809777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800" b="0" i="0" cap="none" baseline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 sz="4800" dirty="0" smtClean="0"/>
              <a:t>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582" y="5805791"/>
            <a:ext cx="10972801" cy="82788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6" y="381000"/>
            <a:ext cx="2493818" cy="58189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Segoe UI Semibold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74A7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99796"/>
            <a:ext cx="12191999" cy="118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Horizontal Comp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1" y="71119"/>
            <a:ext cx="4791326" cy="518569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8166" y="318997"/>
            <a:ext cx="3842206" cy="318456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22697" y="1371613"/>
            <a:ext cx="6162903" cy="365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622697" y="430920"/>
            <a:ext cx="6162903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YOUR FIRST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calculate gradients of weights and bias </a:t>
                </a:r>
                <a:r>
                  <a:rPr lang="en-US" dirty="0" err="1" smtClean="0"/>
                  <a:t>w.r.t</a:t>
                </a:r>
                <a:r>
                  <a:rPr lang="en-US" dirty="0" smtClean="0"/>
                  <a:t> cost,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 smtClean="0"/>
                  <a:t>.</a:t>
                </a:r>
              </a:p>
              <a:p>
                <a:r>
                  <a:rPr lang="en-US" dirty="0" smtClean="0"/>
                  <a:t>Then, we adjust weight and bias after multiplying with a learning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Learning rate is used to accelerate convergence or prevent overshooting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20" y="3699952"/>
            <a:ext cx="4823460" cy="26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 function also known as negation</a:t>
                </a:r>
              </a:p>
              <a:p>
                <a:r>
                  <a:rPr lang="en-US" dirty="0" smtClean="0"/>
                  <a:t>Single input and output</a:t>
                </a:r>
              </a:p>
              <a:p>
                <a:pPr lvl="1"/>
                <a:r>
                  <a:rPr lang="en-US" dirty="0" smtClean="0"/>
                  <a:t>One neuron is enough</a:t>
                </a:r>
              </a:p>
              <a:p>
                <a:r>
                  <a:rPr lang="en-US" dirty="0" smtClean="0"/>
                  <a:t>Start with random weight and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1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Re-cap of machine learning</a:t>
            </a:r>
          </a:p>
          <a:p>
            <a:r>
              <a:rPr lang="en-US" dirty="0" smtClean="0"/>
              <a:t>Neural networks overview</a:t>
            </a:r>
          </a:p>
          <a:p>
            <a:r>
              <a:rPr lang="en-US" dirty="0" smtClean="0"/>
              <a:t>Training NOT function</a:t>
            </a:r>
          </a:p>
          <a:p>
            <a:r>
              <a:rPr lang="en-US" dirty="0" smtClean="0"/>
              <a:t>Training OR/AND function</a:t>
            </a:r>
          </a:p>
          <a:p>
            <a:r>
              <a:rPr lang="en-US" dirty="0" smtClean="0"/>
              <a:t>Training XOR function</a:t>
            </a:r>
          </a:p>
          <a:p>
            <a:r>
              <a:rPr lang="en-US" dirty="0" smtClean="0"/>
              <a:t>Training a digit classifier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Tom M. Mitchell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72962"/>
              </p:ext>
            </p:extLst>
          </p:nvPr>
        </p:nvGraphicFramePr>
        <p:xfrm>
          <a:off x="637265" y="4131732"/>
          <a:ext cx="758104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015"/>
                <a:gridCol w="2527015"/>
                <a:gridCol w="2527015"/>
              </a:tblGrid>
              <a:tr h="334150">
                <a:tc>
                  <a:txBody>
                    <a:bodyPr/>
                    <a:lstStyle/>
                    <a:p>
                      <a:r>
                        <a:rPr lang="en-US" dirty="0" smtClean="0"/>
                        <a:t>Task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Measure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of characters accurately recognized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on labeled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Accurately</a:t>
                      </a:r>
                      <a:r>
                        <a:rPr lang="en-US" baseline="0" dirty="0" smtClean="0"/>
                        <a:t> tagging spam and not tagging non-spam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on emails</a:t>
                      </a:r>
                      <a:r>
                        <a:rPr lang="en-US" baseline="0" dirty="0" smtClean="0"/>
                        <a:t> labelled as spam/non-spam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r>
              <a:rPr lang="en-US" dirty="0" smtClean="0"/>
              <a:t>Systems inspired by the biological brain</a:t>
            </a:r>
          </a:p>
          <a:p>
            <a:r>
              <a:rPr lang="en-US" dirty="0" smtClean="0"/>
              <a:t>Represented </a:t>
            </a:r>
            <a:r>
              <a:rPr lang="en-US" dirty="0" smtClean="0"/>
              <a:t>by neurons connected together in a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Signals are propagated along connections</a:t>
            </a:r>
            <a:endParaRPr lang="en-US" dirty="0"/>
          </a:p>
          <a:p>
            <a:r>
              <a:rPr lang="en-US" dirty="0" smtClean="0"/>
              <a:t>Learns </a:t>
            </a:r>
            <a:r>
              <a:rPr lang="en-US" dirty="0" smtClean="0"/>
              <a:t>by adjusting the strength of connections between </a:t>
            </a:r>
            <a:r>
              <a:rPr lang="en-US" dirty="0" smtClean="0"/>
              <a:t>neurons</a:t>
            </a:r>
          </a:p>
          <a:p>
            <a:r>
              <a:rPr lang="en-US" dirty="0" smtClean="0"/>
              <a:t>Can be used in many different domains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6" y="3211831"/>
            <a:ext cx="2921418" cy="35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1897944"/>
          </a:xfrm>
        </p:spPr>
        <p:txBody>
          <a:bodyPr/>
          <a:lstStyle/>
          <a:p>
            <a:r>
              <a:rPr lang="en-US" dirty="0" smtClean="0"/>
              <a:t>Building blocks of biological brains</a:t>
            </a:r>
          </a:p>
          <a:p>
            <a:r>
              <a:rPr lang="en-US" dirty="0" smtClean="0"/>
              <a:t>Takes multiple inputs, processes them and produces single output</a:t>
            </a:r>
          </a:p>
          <a:p>
            <a:r>
              <a:rPr lang="en-US" dirty="0" smtClean="0"/>
              <a:t>Adjusting connection strengths and connecting to different neurons help us learn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7" y="3117144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of artificial neural networks</a:t>
                </a:r>
              </a:p>
              <a:p>
                <a:r>
                  <a:rPr lang="en-US" b="0" dirty="0" smtClean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)&gt;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otherwise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f is an activation function that is usually non-linear and allows us to learn a rich variety of patterns.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3" y="3601938"/>
            <a:ext cx="5782724" cy="27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sigmoid activation function in this session</a:t>
                </a:r>
              </a:p>
              <a:p>
                <a:pPr lvl="1"/>
                <a:r>
                  <a:rPr lang="en-US" dirty="0" smtClean="0"/>
                  <a:t>Helps restrict the output between 0 and </a:t>
                </a:r>
                <a:r>
                  <a:rPr lang="en-US" dirty="0" smtClean="0"/>
                  <a:t>1 (simulate actual neurons)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Closely resembles step function</a:t>
                </a:r>
              </a:p>
              <a:p>
                <a:pPr lvl="1"/>
                <a:r>
                  <a:rPr lang="en-US" dirty="0" smtClean="0"/>
                  <a:t>Easily differentiable,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∗(1−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Other types include</a:t>
                </a:r>
              </a:p>
              <a:p>
                <a:pPr lvl="1"/>
                <a:r>
                  <a:rPr lang="en-US" dirty="0" smtClean="0"/>
                  <a:t>Hyperbolic tangent</a:t>
                </a:r>
              </a:p>
              <a:p>
                <a:pPr lvl="1"/>
                <a:r>
                  <a:rPr lang="en-US" dirty="0" smtClean="0"/>
                  <a:t>Linear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29" y="3925116"/>
            <a:ext cx="5673377" cy="24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training a neural network, we aim to compute a set of weights and biases that gives the output we want</a:t>
            </a:r>
            <a:endParaRPr lang="en-US" dirty="0"/>
          </a:p>
          <a:p>
            <a:r>
              <a:rPr lang="en-US" dirty="0" smtClean="0"/>
              <a:t>Achieved using a technique called gradient descent. </a:t>
            </a:r>
            <a:endParaRPr lang="en-US" dirty="0" smtClean="0"/>
          </a:p>
          <a:p>
            <a:pPr lvl="1"/>
            <a:r>
              <a:rPr lang="en-US" dirty="0" smtClean="0"/>
              <a:t>Start with a set of weights and bias</a:t>
            </a:r>
          </a:p>
          <a:p>
            <a:pPr lvl="1"/>
            <a:r>
              <a:rPr lang="en-US" dirty="0" smtClean="0"/>
              <a:t>Feed forward to compute output</a:t>
            </a:r>
          </a:p>
          <a:p>
            <a:pPr lvl="1"/>
            <a:r>
              <a:rPr lang="en-US" dirty="0" smtClean="0"/>
              <a:t>Formulate cost in terms of difference between expected output and obtained</a:t>
            </a:r>
          </a:p>
          <a:p>
            <a:pPr lvl="1"/>
            <a:r>
              <a:rPr lang="en-US" dirty="0" smtClean="0"/>
              <a:t>Change weights and bias in direction that reduce cost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52" y="3802529"/>
            <a:ext cx="5622671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quadratic cost function, aka sum of square of errors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n is a number of inputs in a batch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Other cost functions can be</a:t>
                </a:r>
              </a:p>
              <a:p>
                <a:pPr lvl="1"/>
                <a:r>
                  <a:rPr lang="en-US" dirty="0" smtClean="0"/>
                  <a:t>Cross entropy</a:t>
                </a:r>
              </a:p>
              <a:p>
                <a:pPr lvl="1"/>
                <a:r>
                  <a:rPr lang="en-US" dirty="0" smtClean="0"/>
                  <a:t>Regularization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3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ware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A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uSlides" id="{20BA1C3A-CE01-BB43-B99A-F7B02762E8A7}" vid="{D8BCB348-7659-DE45-A423-C030DD6C5D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BluSlides</Template>
  <TotalTime>3209</TotalTime>
  <Words>548</Words>
  <Application>Microsoft Macintosh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Cambria Math</vt:lpstr>
      <vt:lpstr>Oswald</vt:lpstr>
      <vt:lpstr>Oswald Light</vt:lpstr>
      <vt:lpstr>Segoe UI</vt:lpstr>
      <vt:lpstr>Segoe UI Semibold</vt:lpstr>
      <vt:lpstr>Wingdings</vt:lpstr>
      <vt:lpstr>Arial</vt:lpstr>
      <vt:lpstr>Office Theme</vt:lpstr>
      <vt:lpstr>BUILDING YOUR FIRST NEURAL NETWORK</vt:lpstr>
      <vt:lpstr>AGENDA</vt:lpstr>
      <vt:lpstr>MACHINE LEARNING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NOT FUNCTION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Mohan Rajendran</cp:lastModifiedBy>
  <cp:revision>155</cp:revision>
  <dcterms:created xsi:type="dcterms:W3CDTF">2017-04-24T09:16:12Z</dcterms:created>
  <dcterms:modified xsi:type="dcterms:W3CDTF">2017-08-02T01:17:29Z</dcterms:modified>
</cp:coreProperties>
</file>